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EDACA6E-958D-4BC2-B77A-70DA7746FE41}">
  <a:tblStyle styleId="{7EDACA6E-958D-4BC2-B77A-70DA7746FE4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TTKRhY9StLfv4SAZ0xGLkp_ngo_7aiLJEkSrpDDWa-o/view" TargetMode="External"/><Relationship Id="rId11" Type="http://schemas.openxmlformats.org/officeDocument/2006/relationships/hyperlink" Target="https://www.youtube.com/watch?v=B1iuaMYgz9U" TargetMode="External"/><Relationship Id="rId10" Type="http://schemas.openxmlformats.org/officeDocument/2006/relationships/hyperlink" Target="https://docs.google.com/presentation/d/1ipTj2fbzoz4nKriSYzgz4cttAT27mWSx0P9xU-MMipk/view" TargetMode="External"/><Relationship Id="rId12" Type="http://schemas.openxmlformats.org/officeDocument/2006/relationships/image" Target="../media/image2.png"/><Relationship Id="rId9" Type="http://schemas.openxmlformats.org/officeDocument/2006/relationships/hyperlink" Target="https://docs.google.com/presentation/d/1TTKRhY9StLfv4SAZ0xGLkp_ngo_7aiLJEkSrpDDWa-o/view" TargetMode="External"/><Relationship Id="rId5" Type="http://schemas.openxmlformats.org/officeDocument/2006/relationships/hyperlink" Target="https://docs.google.com/presentation/d/1ipTj2fbzoz4nKriSYzgz4cttAT27mWSx0P9xU-MMipk/view" TargetMode="External"/><Relationship Id="rId6" Type="http://schemas.openxmlformats.org/officeDocument/2006/relationships/hyperlink" Target="https://docs.google.com/presentation/d/1fkp8YyK2_yFONcgCkOgXaxSJrcd7FWwZsYG-KWdiwcY/view" TargetMode="External"/><Relationship Id="rId7" Type="http://schemas.openxmlformats.org/officeDocument/2006/relationships/hyperlink" Target="https://docs.google.com/presentation/d/1I7p8FkxI2MA3jsdBFPyHENxTuQ5Ju-u_J3z9OJgKk-A/view" TargetMode="External"/><Relationship Id="rId8" Type="http://schemas.openxmlformats.org/officeDocument/2006/relationships/hyperlink" Target="https://docs.google.com/presentation/d/1rAK-QvSwvk5uZBIYdDv7qF1lWCnM886kUdgVQ73pcE0/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fkp8YyK2_yFONcgCkOgXaxSJrcd7FWwZsYG-KWdiwcY/view" TargetMode="External"/><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zRUJOBalQAaegEak6R1-eyrkWrm_T-asItRPPCfkStk/view"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{7EDACA6E-958D-4BC2-B77A-70DA7746FE41}</a:tableStyleId>
              </a:tblPr>
              <a:tblGrid>
                <a:gridCol w="1458775"/>
                <a:gridCol w="3684800"/>
                <a:gridCol w="3910450"/>
              </a:tblGrid>
              <a:tr h="2961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The Second Great Awakening</a:t>
                      </a:r>
                      <a:endParaRPr b="1" sz="1300">
                        <a:latin typeface="Inter"/>
                        <a:ea typeface="Inter"/>
                        <a:cs typeface="Inter"/>
                        <a:sym typeface="Inter"/>
                      </a:endParaRPr>
                    </a:p>
                  </a:txBody>
                  <a:tcPr marT="91425" marB="91425" marR="91425" marL="91425"/>
                </a:tc>
                <a:tc hMerge="1"/>
              </a:tr>
              <a:tr h="4328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200"/>
                        <a:buFont typeface="Arial"/>
                        <a:buNone/>
                      </a:pPr>
                      <a:r>
                        <a:rPr lang="en" sz="1200">
                          <a:latin typeface="Inter"/>
                          <a:ea typeface="Inter"/>
                          <a:cs typeface="Inter"/>
                          <a:sym typeface="Inter"/>
                        </a:rPr>
                        <a:t>To what extent did religion provide opportunities for people to </a:t>
                      </a:r>
                      <a:r>
                        <a:rPr lang="en" sz="1200">
                          <a:latin typeface="Inter"/>
                          <a:ea typeface="Inter"/>
                          <a:cs typeface="Inter"/>
                          <a:sym typeface="Inter"/>
                        </a:rPr>
                        <a:t>connect</a:t>
                      </a:r>
                      <a:r>
                        <a:rPr lang="en" sz="1200">
                          <a:latin typeface="Inter"/>
                          <a:ea typeface="Inter"/>
                          <a:cs typeface="Inter"/>
                          <a:sym typeface="Inter"/>
                        </a:rPr>
                        <a:t> with their communities?</a:t>
                      </a:r>
                      <a:endParaRPr sz="1200">
                        <a:latin typeface="Inter"/>
                        <a:ea typeface="Inter"/>
                        <a:cs typeface="Inter"/>
                        <a:sym typeface="Inter"/>
                      </a:endParaRPr>
                    </a:p>
                  </a:txBody>
                  <a:tcPr marT="91425" marB="91425" marR="91425" marL="91425"/>
                </a:tc>
                <a:tc hMerge="1"/>
              </a:tr>
              <a:tr h="4328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Evaluating Evidence</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82017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Second Great Awakening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Gallery Walk Sources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Printed Student Handouts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100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Awakening</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a:t>
                      </a:r>
                      <a:r>
                        <a:rPr lang="en" sz="1200">
                          <a:latin typeface="Inter"/>
                          <a:ea typeface="Inter"/>
                          <a:cs typeface="Inter"/>
                          <a:sym typeface="Inter"/>
                        </a:rPr>
                        <a:t>- Anticipatory Guide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201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a:latin typeface="Inter"/>
                          <a:ea typeface="Inter"/>
                          <a:cs typeface="Inter"/>
                          <a:sym typeface="Inter"/>
                        </a:rPr>
                        <a:t>“</a:t>
                      </a:r>
                      <a:r>
                        <a:rPr lang="en" sz="1200" u="sng">
                          <a:solidFill>
                            <a:schemeClr val="hlink"/>
                          </a:solidFill>
                          <a:latin typeface="Inter"/>
                          <a:ea typeface="Inter"/>
                          <a:cs typeface="Inter"/>
                          <a:sym typeface="Inter"/>
                          <a:hlinkClick r:id="rId9"/>
                        </a:rPr>
                        <a:t>Do First</a:t>
                      </a:r>
                      <a:r>
                        <a:rPr lang="en" sz="1200">
                          <a:latin typeface="Inter"/>
                          <a:ea typeface="Inter"/>
                          <a:cs typeface="Inter"/>
                          <a:sym typeface="Inter"/>
                        </a:rPr>
                        <a: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003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Introduce basic background of the Second Great Awakening with a video. Students will follow the transcript on page 1 of the </a:t>
                      </a:r>
                      <a:r>
                        <a:rPr lang="en" sz="1200" u="sng">
                          <a:solidFill>
                            <a:schemeClr val="accent5"/>
                          </a:solidFill>
                          <a:latin typeface="Inter"/>
                          <a:ea typeface="Inter"/>
                          <a:cs typeface="Inter"/>
                          <a:sym typeface="Inter"/>
                          <a:hlinkClick r:id="rId10">
                            <a:extLst>
                              <a:ext uri="{A12FA001-AC4F-418D-AE19-62706E023703}">
                                <ahyp:hlinkClr val="tx"/>
                              </a:ext>
                            </a:extLst>
                          </a:hlinkClick>
                        </a:rPr>
                        <a:t>Second Great Awakening Student Worksheet</a:t>
                      </a:r>
                      <a:r>
                        <a:rPr lang="en" sz="1200">
                          <a:solidFill>
                            <a:schemeClr val="dk1"/>
                          </a:solidFill>
                          <a:latin typeface="Inter"/>
                          <a:ea typeface="Inter"/>
                          <a:cs typeface="Inter"/>
                          <a:sym typeface="Inter"/>
                        </a:rPr>
                        <a:t> and answer the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73925">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student worksheet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u="sng">
                          <a:solidFill>
                            <a:schemeClr val="hlink"/>
                          </a:solidFill>
                          <a:latin typeface="Inter"/>
                          <a:ea typeface="Inter"/>
                          <a:cs typeface="Inter"/>
                          <a:sym typeface="Inter"/>
                          <a:hlinkClick r:id="rId11"/>
                        </a:rPr>
                        <a:t>Play video </a:t>
                      </a:r>
                      <a:r>
                        <a:rPr lang="en" sz="1200">
                          <a:solidFill>
                            <a:srgbClr val="000000"/>
                          </a:solidFill>
                          <a:latin typeface="Inter"/>
                          <a:ea typeface="Inter"/>
                          <a:cs typeface="Inter"/>
                          <a:sym typeface="Inter"/>
                        </a:rPr>
                        <a:t>for students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Discuss questions and provide vocabulary support</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Watch video</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Answer worksheet questions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Antebellum Reform: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2">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{7EDACA6E-958D-4BC2-B77A-70DA7746FE41}</a:tableStyleId>
              </a:tblPr>
              <a:tblGrid>
                <a:gridCol w="1458775"/>
                <a:gridCol w="3684800"/>
                <a:gridCol w="3910450"/>
              </a:tblGrid>
              <a:tr h="3131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The Second Great Awakening</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tc>
                <a:tc hMerge="1"/>
              </a:tr>
              <a:tr h="6706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participate in a Gallery Walk in which they analyze various primary sources related to the Second Great Awakening. Student groups will record their observations and take notes on page 2 of the student worksheet. Consider doing Source 1 together and then releasing students to complete other seven sources on their own. It is recommended to post two copies of each gallery walk image around the room to ensure adequate student spacing at each source. Students should be divided into 8 (or 16) small groups and rotate the sources in the designated space in the classroom. The teacher can opt to reduce the number of documents analyzed as needed for timing.</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11564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Post </a:t>
                      </a:r>
                      <a:r>
                        <a:rPr lang="en" sz="1200" u="sng">
                          <a:solidFill>
                            <a:schemeClr val="hlink"/>
                          </a:solidFill>
                          <a:latin typeface="Inter"/>
                          <a:ea typeface="Inter"/>
                          <a:cs typeface="Inter"/>
                          <a:sym typeface="Inter"/>
                          <a:hlinkClick r:id="rId4"/>
                        </a:rPr>
                        <a:t>Gallery Walk Sources</a:t>
                      </a:r>
                      <a:r>
                        <a:rPr lang="en" sz="1200">
                          <a:latin typeface="Inter"/>
                          <a:ea typeface="Inter"/>
                          <a:cs typeface="Inter"/>
                          <a:sym typeface="Inter"/>
                        </a:rPr>
                        <a:t> around the classroom</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Divide students into 8 or 16 groups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Hand out student worksheet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Optional: Complete source 1 together</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Provide directions for movement and source analysis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As a group, analyze each document and discuss key ideas/ observations</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Take notes on student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27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(OPTIONAL)</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If you had students complete the “Anticipatory Guide” for the “Do First,” have them return to it to review their initial opinions. In the final column, students should evaluate the statement again and write an explanation for their final opinion.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5642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back to “Do First”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instructions and support as necessary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Reconsider each statement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whether they agree or disagree</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an explanation for their opinion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Antebellum Reform: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{7EDACA6E-958D-4BC2-B77A-70DA7746FE41}</a:tableStyleId>
              </a:tblPr>
              <a:tblGrid>
                <a:gridCol w="1458775"/>
                <a:gridCol w="368480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The Second Great Awakening</a:t>
                      </a:r>
                      <a:r>
                        <a:rPr b="1" lang="en" sz="1300">
                          <a:solidFill>
                            <a:schemeClr val="dk1"/>
                          </a:solidFill>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 students will reflect on their learning from the prior topic using the </a:t>
                      </a:r>
                      <a:r>
                        <a:rPr lang="en" sz="1200" u="sng">
                          <a:solidFill>
                            <a:schemeClr val="hlink"/>
                          </a:solidFill>
                          <a:latin typeface="Inter"/>
                          <a:ea typeface="Inter"/>
                          <a:cs typeface="Inter"/>
                          <a:sym typeface="Inter"/>
                          <a:hlinkClick r:id="rId4"/>
                        </a:rPr>
                        <a:t>Unit 7 Inquiry Journal</a:t>
                      </a:r>
                      <a:r>
                        <a:rPr lang="en" sz="1200">
                          <a:solidFill>
                            <a:schemeClr val="dk1"/>
                          </a:solidFill>
                          <a:latin typeface="Inter"/>
                          <a:ea typeface="Inter"/>
                          <a:cs typeface="Inter"/>
                          <a:sym typeface="Inter"/>
                        </a:rPr>
                        <a:t>. Students will use page 2 to answer the Compelling Question for Topic 1. Consider allowing students to use their notes and/or work with a partner.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7</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Unit </a:t>
                      </a:r>
                      <a:r>
                        <a:rPr lang="en" sz="1200">
                          <a:latin typeface="Inter"/>
                          <a:ea typeface="Inter"/>
                          <a:cs typeface="Inter"/>
                          <a:sym typeface="Inter"/>
                        </a:rPr>
                        <a:t>7</a:t>
                      </a:r>
                      <a:r>
                        <a:rPr lang="en" sz="1200">
                          <a:latin typeface="Inter"/>
                          <a:ea typeface="Inter"/>
                          <a:cs typeface="Inter"/>
                          <a:sym typeface="Inter"/>
                        </a:rPr>
                        <a:t>: </a:t>
                      </a:r>
                      <a:r>
                        <a:rPr lang="en" sz="1200">
                          <a:solidFill>
                            <a:srgbClr val="000000"/>
                          </a:solidFill>
                          <a:latin typeface="Inter"/>
                          <a:ea typeface="Inter"/>
                          <a:cs typeface="Inter"/>
                          <a:sym typeface="Inter"/>
                        </a:rPr>
                        <a:t>Topic </a:t>
                      </a:r>
                      <a:r>
                        <a:rPr lang="en" sz="1200">
                          <a:latin typeface="Inter"/>
                          <a:ea typeface="Inter"/>
                          <a:cs typeface="Inter"/>
                          <a:sym typeface="Inter"/>
                        </a:rPr>
                        <a:t>1</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87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7.33 Analyze the impact of the American Revolution on the social and political status of different groups in the new nation including but not limited to women, Indigenous Nations, enslaved and free Black Americans, religious minorities, and European Americans of various socioeconomic groups (e.g., rural farmers, Southern planters, urban craftsmen, Northern merchants).</a:t>
                      </a:r>
                      <a:endParaRPr sz="1200">
                        <a:solidFill>
                          <a:schemeClr val="dk1"/>
                        </a:solidFill>
                        <a:latin typeface="Inter"/>
                        <a:ea typeface="Inter"/>
                        <a:cs typeface="Inter"/>
                        <a:sym typeface="Inter"/>
                      </a:endParaRPr>
                    </a:p>
                    <a:p>
                      <a:pPr indent="0" lvl="0" marL="0" rtl="0" algn="l">
                        <a:spcBef>
                          <a:spcPts val="1000"/>
                        </a:spcBef>
                        <a:spcAft>
                          <a:spcPts val="1000"/>
                        </a:spcAft>
                        <a:buNone/>
                      </a:pPr>
                      <a:r>
                        <a:rPr lang="en" sz="1200">
                          <a:solidFill>
                            <a:schemeClr val="dk1"/>
                          </a:solidFill>
                          <a:latin typeface="Inter"/>
                          <a:ea typeface="Inter"/>
                          <a:cs typeface="Inter"/>
                          <a:sym typeface="Inter"/>
                        </a:rPr>
                        <a:t>7.57 Analyze the complex and varied lives and experiences of enslaved people and free Black Americans between 1800-1877.</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Antebellum Reform: Daily Lesson Plan (60 Minutes)</a:t>
            </a:r>
            <a:endParaRPr sz="1800">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